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52" autoAdjust="0"/>
    <p:restoredTop sz="86424" autoAdjust="0"/>
  </p:normalViewPr>
  <p:slideViewPr>
    <p:cSldViewPr snapToGrid="0" snapToObjects="1">
      <p:cViewPr varScale="1">
        <p:scale>
          <a:sx n="88" d="100"/>
          <a:sy n="88" d="100"/>
        </p:scale>
        <p:origin x="-104" y="-14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9575696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gradFill flip="none" rotWithShape="1">
          <a:gsLst>
            <a:gs pos="0">
              <a:srgbClr val="F2F4FF"/>
            </a:gs>
            <a:gs pos="100000">
              <a:srgbClr val="AED5F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effectLst>
            <a:outerShdw blurRad="76200" dist="45605" dir="1669054" rotWithShape="0">
              <a:srgbClr val="000000">
                <a:alpha val="36177"/>
              </a:srgbClr>
            </a:outerShdw>
          </a:effectLst>
        </p:spPr>
        <p:txBody>
          <a:bodyPr anchor="b"/>
          <a:lstStyle>
            <a:lvl1pPr>
              <a:defRPr>
                <a:solidFill>
                  <a:srgbClr val="24242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42425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4FF"/>
            </a:gs>
            <a:gs pos="100000">
              <a:srgbClr val="AFD5F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ites.google.com/site/fpgaandco/pid" TargetMode="Externa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270000" y="437157"/>
            <a:ext cx="10464800" cy="17980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242425"/>
                </a:solidFill>
              </a:rPr>
              <a:t>The PID Controller</a:t>
            </a:r>
          </a:p>
        </p:txBody>
      </p:sp>
      <p:pic>
        <p:nvPicPr>
          <p:cNvPr id="3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972" y="3801710"/>
            <a:ext cx="4797307" cy="3597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900" y="2814273"/>
            <a:ext cx="3985074" cy="2507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0900" y="5901195"/>
            <a:ext cx="3985074" cy="298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3599183" y="355600"/>
            <a:ext cx="5806434" cy="1129398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 dirty="0"/>
              <a:t>Control Theory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584200" y="1701800"/>
            <a:ext cx="6805613" cy="7246888"/>
          </a:xfrm>
          <a:prstGeom prst="rect">
            <a:avLst/>
          </a:prstGeom>
        </p:spPr>
        <p:txBody>
          <a:bodyPr/>
          <a:lstStyle/>
          <a:p>
            <a:pPr marL="297815" lvl="0" indent="-297815" defTabSz="391414">
              <a:spcBef>
                <a:spcPts val="2800"/>
              </a:spcBef>
              <a:defRPr sz="1800"/>
            </a:pPr>
            <a:r>
              <a:rPr sz="2345" dirty="0"/>
              <a:t>Making a physical system do what you want</a:t>
            </a:r>
          </a:p>
          <a:p>
            <a:pPr marL="297815" lvl="0" indent="-297815" defTabSz="391414">
              <a:spcBef>
                <a:spcPts val="2800"/>
              </a:spcBef>
              <a:defRPr sz="1800"/>
            </a:pPr>
            <a:r>
              <a:rPr sz="2345" dirty="0"/>
              <a:t>“Open loop” and “closed loop”</a:t>
            </a:r>
          </a:p>
          <a:p>
            <a:pPr marL="297815" lvl="0" indent="-297815" defTabSz="391414">
              <a:spcBef>
                <a:spcPts val="2800"/>
              </a:spcBef>
              <a:defRPr sz="1800"/>
            </a:pPr>
            <a:r>
              <a:rPr sz="2345" dirty="0"/>
              <a:t>Open loop - cannot see the system’s output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Motor controllers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LCD/LED/CRT screens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Some ICBMs</a:t>
            </a:r>
          </a:p>
          <a:p>
            <a:pPr marL="297815" lvl="0" indent="-297815" defTabSz="391414">
              <a:spcBef>
                <a:spcPts val="2800"/>
              </a:spcBef>
              <a:defRPr sz="1800"/>
            </a:pPr>
            <a:r>
              <a:rPr sz="2345" dirty="0"/>
              <a:t>Closed loop - Can see output, make </a:t>
            </a:r>
            <a:br>
              <a:rPr sz="2345" dirty="0"/>
            </a:br>
            <a:r>
              <a:rPr sz="2345" dirty="0"/>
              <a:t>corrections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Autopilot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GPS guided munitions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5090" y="4052634"/>
            <a:ext cx="6415945" cy="4051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What is PID?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939800" y="2609850"/>
            <a:ext cx="6288584" cy="6286500"/>
          </a:xfrm>
          <a:prstGeom prst="rect">
            <a:avLst/>
          </a:prstGeom>
        </p:spPr>
        <p:txBody>
          <a:bodyPr/>
          <a:lstStyle/>
          <a:p>
            <a:pPr marL="293370" lvl="0" indent="-293370" defTabSz="385572">
              <a:spcBef>
                <a:spcPts val="2700"/>
              </a:spcBef>
              <a:defRPr sz="1800"/>
            </a:pPr>
            <a:r>
              <a:rPr sz="2376" dirty="0"/>
              <a:t>Make a system follow a set point</a:t>
            </a:r>
          </a:p>
          <a:p>
            <a:pPr marL="293370" lvl="0" indent="-293370" defTabSz="385572">
              <a:spcBef>
                <a:spcPts val="2700"/>
              </a:spcBef>
              <a:defRPr sz="1800"/>
            </a:pPr>
            <a:r>
              <a:rPr sz="2376" dirty="0"/>
              <a:t>“Proportional, Integral, Derivative”</a:t>
            </a:r>
          </a:p>
          <a:p>
            <a:pPr marL="293370" lvl="0" indent="-293370" defTabSz="385572">
              <a:spcBef>
                <a:spcPts val="2700"/>
              </a:spcBef>
              <a:defRPr sz="1800"/>
            </a:pPr>
            <a:r>
              <a:rPr sz="2376" dirty="0"/>
              <a:t>A brief history: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1788 - James Watt’s flyball governor (P)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1837 - Louis Molinié hydraulic regulator (PI)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1857 - H.N. Throop marine engine governor (PD)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1868 - Maxwell gives theoretical basis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0066" y="2338004"/>
            <a:ext cx="3589587" cy="298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creen Shot 2014-11-02 at 2.27.1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0131" y="5458638"/>
            <a:ext cx="4625500" cy="3983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1450082" y="723900"/>
            <a:ext cx="10104637" cy="981423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 lvl="0">
              <a:defRPr sz="1800"/>
            </a:pPr>
            <a:r>
              <a:rPr sz="5760" dirty="0"/>
              <a:t>Closed loop control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787055" y="2162549"/>
            <a:ext cx="11662652" cy="695887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PID is the most common closed loop controller</a:t>
            </a:r>
            <a:br>
              <a:rPr sz="3600"/>
            </a:br>
            <a:r>
              <a:rPr sz="3600"/>
              <a:t/>
            </a:r>
            <a:br>
              <a:rPr sz="3600"/>
            </a:br>
            <a:r>
              <a:rPr sz="3600"/>
              <a:t/>
            </a:r>
            <a:br>
              <a:rPr sz="3600"/>
            </a:b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Proportional: Directly against error</a:t>
            </a:r>
          </a:p>
          <a:p>
            <a:pPr lvl="0">
              <a:defRPr sz="1800"/>
            </a:pPr>
            <a:r>
              <a:rPr sz="3600"/>
              <a:t>Integral: Remembers error over time</a:t>
            </a:r>
          </a:p>
          <a:p>
            <a:pPr lvl="0">
              <a:defRPr sz="1800"/>
            </a:pPr>
            <a:r>
              <a:rPr sz="3600"/>
              <a:t>Derivative: Dampens response to avoid oscillations</a:t>
            </a:r>
          </a:p>
        </p:txBody>
      </p:sp>
      <p:pic>
        <p:nvPicPr>
          <p:cNvPr id="48" name="pidloo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6178" y="3438461"/>
            <a:ext cx="6226427" cy="2122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851" y="4098092"/>
            <a:ext cx="5656930" cy="803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3600" u="sng" dirty="0">
                <a:hlinkClick r:id="rId2"/>
              </a:rPr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41" y="3552834"/>
            <a:ext cx="7051133" cy="533716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8054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PID on the Quadcopter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952500" y="1988554"/>
            <a:ext cx="11099800" cy="188148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3 separate controllers</a:t>
            </a:r>
          </a:p>
          <a:p>
            <a:pPr lvl="0">
              <a:defRPr sz="1800"/>
            </a:pPr>
            <a:r>
              <a:rPr sz="3600"/>
              <a:t>PID set point is from user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>
            <a:extLst/>
          </a:blip>
          <a:srcRect b="6714"/>
          <a:stretch>
            <a:fillRect/>
          </a:stretch>
        </p:blipFill>
        <p:spPr>
          <a:xfrm>
            <a:off x="3941564" y="3990975"/>
            <a:ext cx="5121532" cy="352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952500" y="329961"/>
            <a:ext cx="11099800" cy="1174485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 dirty="0"/>
              <a:t>Pitfalls of PID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xfrm>
            <a:off x="952500" y="1781924"/>
            <a:ext cx="11099800" cy="2047426"/>
          </a:xfrm>
          <a:prstGeom prst="rect">
            <a:avLst/>
          </a:prstGeom>
        </p:spPr>
        <p:txBody>
          <a:bodyPr/>
          <a:lstStyle/>
          <a:p>
            <a:pPr marL="450850" lvl="0" indent="-450850" defTabSz="414781">
              <a:spcBef>
                <a:spcPts val="2900"/>
              </a:spcBef>
              <a:buSzPct val="100000"/>
              <a:buAutoNum type="arabicPeriod"/>
              <a:defRPr sz="1800"/>
            </a:pPr>
            <a:r>
              <a:rPr sz="2556" dirty="0"/>
              <a:t>Integral term “Windup”</a:t>
            </a:r>
          </a:p>
          <a:p>
            <a:pPr marL="631189" lvl="1" indent="-315594" defTabSz="414781">
              <a:spcBef>
                <a:spcPts val="2900"/>
              </a:spcBef>
              <a:defRPr sz="1800"/>
            </a:pPr>
            <a:r>
              <a:rPr sz="2556" dirty="0"/>
              <a:t>One solution: </a:t>
            </a:r>
            <a:r>
              <a:rPr lang="x-none" sz="2556" dirty="0" smtClean="0"/>
              <a:t>Exponential decay on integral (E.g., I = I/2 + error)</a:t>
            </a:r>
            <a:endParaRPr sz="2556" dirty="0"/>
          </a:p>
          <a:p>
            <a:pPr marL="450850" lvl="0" indent="-450850" defTabSz="414781">
              <a:spcBef>
                <a:spcPts val="2900"/>
              </a:spcBef>
              <a:buSzPct val="100000"/>
              <a:buAutoNum type="arabicPeriod" startAt="2"/>
              <a:defRPr sz="1800"/>
            </a:pPr>
            <a:r>
              <a:rPr sz="2556" dirty="0"/>
              <a:t>Derivative noise: beware of vibrations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85291" y="3976598"/>
            <a:ext cx="8935433" cy="2495781"/>
            <a:chOff x="1185291" y="3976598"/>
            <a:chExt cx="10989096" cy="3069396"/>
          </a:xfrm>
        </p:grpSpPr>
        <p:pic>
          <p:nvPicPr>
            <p:cNvPr id="61" name="noisepi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291" y="3976598"/>
              <a:ext cx="3838257" cy="30693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noisederivpi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94346" y="3976598"/>
              <a:ext cx="4480041" cy="30693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63"/>
            <p:cNvSpPr/>
            <p:nvPr/>
          </p:nvSpPr>
          <p:spPr>
            <a:xfrm>
              <a:off x="5867400" y="4876296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4" name="Shape 64"/>
          <p:cNvSpPr/>
          <p:nvPr/>
        </p:nvSpPr>
        <p:spPr>
          <a:xfrm>
            <a:off x="1352244" y="6489582"/>
            <a:ext cx="17315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Error term with vibration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7532722" y="6489582"/>
            <a:ext cx="34201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Derivative term causes your system to go insane</a:t>
            </a:r>
          </a:p>
        </p:txBody>
      </p:sp>
      <p:sp>
        <p:nvSpPr>
          <p:cNvPr id="66" name="Shape 66"/>
          <p:cNvSpPr/>
          <p:nvPr/>
        </p:nvSpPr>
        <p:spPr>
          <a:xfrm>
            <a:off x="1051951" y="7172482"/>
            <a:ext cx="10900899" cy="204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24509" lvl="1" indent="-262254" algn="l" defTabSz="344677">
              <a:spcBef>
                <a:spcPts val="2400"/>
              </a:spcBef>
              <a:buSzPct val="75000"/>
              <a:buChar char="•"/>
              <a:defRPr sz="1800"/>
            </a:pPr>
            <a:r>
              <a:rPr sz="2800" dirty="0"/>
              <a:t>Solution: </a:t>
            </a:r>
            <a:r>
              <a:rPr lang="x-none" sz="2800" dirty="0" smtClean="0"/>
              <a:t>moving average of last several values.  Or median of last several values.</a:t>
            </a:r>
          </a:p>
          <a:p>
            <a:pPr marL="524509" lvl="1" indent="-262254" algn="l" defTabSz="344677">
              <a:spcBef>
                <a:spcPts val="2400"/>
              </a:spcBef>
              <a:buSzPct val="75000"/>
              <a:buChar char="•"/>
              <a:defRPr sz="1800"/>
            </a:pPr>
            <a:r>
              <a:rPr lang="x-none" sz="2800" dirty="0" smtClean="0"/>
              <a:t>Using the serial plotter in arduino to watch the D term.</a:t>
            </a:r>
            <a:endParaRPr sz="2800" dirty="0" smtClean="0"/>
          </a:p>
          <a:p>
            <a:pPr lvl="0" algn="l" defTabSz="344677">
              <a:spcBef>
                <a:spcPts val="2400"/>
              </a:spcBef>
              <a:defRPr sz="1800"/>
            </a:pPr>
            <a:r>
              <a:rPr sz="2800" dirty="0" smtClean="0"/>
              <a:t>3. Tweaking PID values</a:t>
            </a:r>
            <a:endParaRPr lang="x-none" sz="2800" dirty="0" smtClean="0"/>
          </a:p>
          <a:p>
            <a:pPr lvl="0" algn="l" defTabSz="344677">
              <a:spcBef>
                <a:spcPts val="2400"/>
              </a:spcBef>
              <a:defRPr sz="1800"/>
            </a:pPr>
            <a:r>
              <a:rPr lang="x-none" sz="2800" dirty="0"/>
              <a:t>	</a:t>
            </a:r>
            <a:r>
              <a:rPr lang="x-none" sz="2800" dirty="0" smtClean="0"/>
              <a:t>Tune P first, then D, then I.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226</Words>
  <Application>Microsoft Macintosh PowerPoint</Application>
  <PresentationFormat>Custom</PresentationFormat>
  <Paragraphs>42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White</vt:lpstr>
      <vt:lpstr>The PID Controller</vt:lpstr>
      <vt:lpstr>Control Theory</vt:lpstr>
      <vt:lpstr>What is PID?</vt:lpstr>
      <vt:lpstr>Closed loop control</vt:lpstr>
      <vt:lpstr>Example</vt:lpstr>
      <vt:lpstr>PID on the Quadcopter</vt:lpstr>
      <vt:lpstr>Pitfalls of PID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PID Controller</dc:title>
  <cp:lastModifiedBy>Steven Swanson</cp:lastModifiedBy>
  <cp:revision>6</cp:revision>
  <dcterms:modified xsi:type="dcterms:W3CDTF">2017-04-27T21:25:38Z</dcterms:modified>
</cp:coreProperties>
</file>